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69" r:id="rId4"/>
    <p:sldId id="259" r:id="rId5"/>
    <p:sldId id="260" r:id="rId6"/>
    <p:sldId id="266" r:id="rId7"/>
    <p:sldId id="267" r:id="rId8"/>
    <p:sldId id="268" r:id="rId9"/>
    <p:sldId id="261" r:id="rId10"/>
    <p:sldId id="263" r:id="rId11"/>
    <p:sldId id="270" r:id="rId12"/>
    <p:sldId id="264" r:id="rId13"/>
    <p:sldId id="273" r:id="rId14"/>
    <p:sldId id="265"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43"/>
    <p:restoredTop sz="94696"/>
  </p:normalViewPr>
  <p:slideViewPr>
    <p:cSldViewPr snapToObjects="1">
      <p:cViewPr varScale="1">
        <p:scale>
          <a:sx n="128" d="100"/>
          <a:sy n="128" d="100"/>
        </p:scale>
        <p:origin x="2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6CA04-01B9-624C-92BE-7D0724D6000A}" type="datetimeFigureOut">
              <a:rPr lang="en-US" smtClean="0"/>
              <a:t>6/9/22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AA82-64DB-4642-B006-643A7AD0790A}" type="slidenum">
              <a:rPr lang="en-US" smtClean="0"/>
              <a:t>‹#›</a:t>
            </a:fld>
            <a:endParaRPr lang="en-US"/>
          </a:p>
        </p:txBody>
      </p:sp>
    </p:spTree>
    <p:extLst>
      <p:ext uri="{BB962C8B-B14F-4D97-AF65-F5344CB8AC3E}">
        <p14:creationId xmlns:p14="http://schemas.microsoft.com/office/powerpoint/2010/main" val="243661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9AA82-64DB-4642-B006-643A7AD0790A}" type="slidenum">
              <a:rPr lang="en-US" smtClean="0"/>
              <a:t>13</a:t>
            </a:fld>
            <a:endParaRPr lang="en-US"/>
          </a:p>
        </p:txBody>
      </p:sp>
    </p:spTree>
    <p:extLst>
      <p:ext uri="{BB962C8B-B14F-4D97-AF65-F5344CB8AC3E}">
        <p14:creationId xmlns:p14="http://schemas.microsoft.com/office/powerpoint/2010/main" val="3821300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6/9/22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6/9/22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6/9/22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6/9/22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6/9/22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6/9/22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6/9/22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6/9/22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6/9/22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6/9/22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0" y="1295400"/>
            <a:ext cx="9448800" cy="1825096"/>
          </a:xfrm>
        </p:spPr>
        <p:txBody>
          <a:bodyPr/>
          <a:lstStyle/>
          <a:p>
            <a:r>
              <a:rPr lang="en-CA" dirty="0"/>
              <a:t>Dxcc</a:t>
            </a:r>
          </a:p>
          <a:p>
            <a:r>
              <a:rPr lang="en-US"/>
              <a:t>0</a:t>
            </a:r>
            <a:endParaRPr lang="en-US" dirty="0"/>
          </a:p>
        </p:txBody>
      </p:sp>
      <p:sp>
        <p:nvSpPr>
          <p:cNvPr id="3" name="Subtitle 2"/>
          <p:cNvSpPr>
            <a:spLocks noGrp="1"/>
          </p:cNvSpPr>
          <p:nvPr>
            <p:ph type="subTitle" idx="1"/>
          </p:nvPr>
        </p:nvSpPr>
        <p:spPr>
          <a:xfrm>
            <a:off x="4495800" y="3614685"/>
            <a:ext cx="9448800" cy="685800"/>
          </a:xfrm>
        </p:spPr>
        <p:txBody>
          <a:bodyPr>
            <a:normAutofit/>
          </a:bodyPr>
          <a:lstStyle/>
          <a:p>
            <a:r>
              <a:rPr lang="en-CA" sz="2800" dirty="0"/>
              <a:t>DX CENTURY CLUB</a:t>
            </a:r>
            <a:endParaRPr lang="en-US" sz="2800" dirty="0"/>
          </a:p>
        </p:txBody>
      </p:sp>
    </p:spTree>
    <p:extLst>
      <p:ext uri="{BB962C8B-B14F-4D97-AF65-F5344CB8AC3E}">
        <p14:creationId xmlns:p14="http://schemas.microsoft.com/office/powerpoint/2010/main" val="21694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461" y="-326962"/>
            <a:ext cx="8610600" cy="1293028"/>
          </a:xfrm>
        </p:spPr>
        <p:txBody>
          <a:bodyPr/>
          <a:lstStyle/>
          <a:p>
            <a:r>
              <a:rPr lang="en-US" dirty="0"/>
              <a:t>List excerpts</a:t>
            </a:r>
          </a:p>
        </p:txBody>
      </p:sp>
      <p:pic>
        <p:nvPicPr>
          <p:cNvPr id="7" name="Picture 6"/>
          <p:cNvPicPr>
            <a:picLocks noChangeAspect="1"/>
          </p:cNvPicPr>
          <p:nvPr/>
        </p:nvPicPr>
        <p:blipFill>
          <a:blip r:embed="rId2"/>
          <a:stretch>
            <a:fillRect/>
          </a:stretch>
        </p:blipFill>
        <p:spPr>
          <a:xfrm>
            <a:off x="6735417" y="914400"/>
            <a:ext cx="5140990" cy="5638800"/>
          </a:xfrm>
          <a:prstGeom prst="rect">
            <a:avLst/>
          </a:prstGeom>
        </p:spPr>
      </p:pic>
      <p:pic>
        <p:nvPicPr>
          <p:cNvPr id="4" name="Content Placeholder 3"/>
          <p:cNvPicPr>
            <a:picLocks noGrp="1" noChangeAspect="1"/>
          </p:cNvPicPr>
          <p:nvPr>
            <p:ph idx="1"/>
          </p:nvPr>
        </p:nvPicPr>
        <p:blipFill>
          <a:blip r:embed="rId3"/>
          <a:stretch>
            <a:fillRect/>
          </a:stretch>
        </p:blipFill>
        <p:spPr>
          <a:xfrm>
            <a:off x="261461" y="902493"/>
            <a:ext cx="5458271" cy="5650707"/>
          </a:xfrm>
        </p:spPr>
      </p:pic>
    </p:spTree>
    <p:extLst>
      <p:ext uri="{BB962C8B-B14F-4D97-AF65-F5344CB8AC3E}">
        <p14:creationId xmlns:p14="http://schemas.microsoft.com/office/powerpoint/2010/main" val="168872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600" y="117859"/>
            <a:ext cx="6629400" cy="1293028"/>
          </a:xfrm>
        </p:spPr>
        <p:txBody>
          <a:bodyPr>
            <a:normAutofit fontScale="90000"/>
          </a:bodyPr>
          <a:lstStyle/>
          <a:p>
            <a:r>
              <a:rPr lang="en-US" dirty="0" err="1"/>
              <a:t>Dxcc</a:t>
            </a:r>
            <a:r>
              <a:rPr lang="en-US" dirty="0"/>
              <a:t> awards</a:t>
            </a:r>
            <a:br>
              <a:rPr lang="en-US" dirty="0"/>
            </a:br>
            <a:br>
              <a:rPr lang="en-US" dirty="0"/>
            </a:br>
            <a:br>
              <a:rPr lang="en-US" dirty="0"/>
            </a:br>
            <a:br>
              <a:rPr lang="en-US" dirty="0"/>
            </a:br>
            <a:br>
              <a:rPr lang="en-US" dirty="0"/>
            </a:br>
            <a:br>
              <a:rPr lang="en-US" dirty="0"/>
            </a:br>
            <a:br>
              <a:rPr lang="en-US" dirty="0"/>
            </a:br>
            <a:br>
              <a:rPr lang="en-US" dirty="0"/>
            </a:br>
            <a:r>
              <a:rPr lang="en-US" dirty="0"/>
              <a:t>basic </a:t>
            </a:r>
            <a:r>
              <a:rPr lang="en-US" dirty="0" err="1"/>
              <a:t>dxcc</a:t>
            </a:r>
            <a:r>
              <a:rPr lang="en-US" dirty="0"/>
              <a:t> awards</a:t>
            </a:r>
            <a:br>
              <a:rPr lang="en-US" dirty="0"/>
            </a:br>
            <a:br>
              <a:rPr lang="en-US" dirty="0"/>
            </a:br>
            <a:br>
              <a:rPr lang="en-US" dirty="0"/>
            </a:br>
            <a:br>
              <a:rPr lang="en-US" dirty="0"/>
            </a:br>
            <a:br>
              <a:rPr lang="en-US" dirty="0"/>
            </a:br>
            <a:br>
              <a:rPr lang="en-US" dirty="0"/>
            </a:br>
            <a:br>
              <a:rPr lang="en-US" dirty="0"/>
            </a:br>
            <a:endParaRPr lang="en-US" dirty="0"/>
          </a:p>
        </p:txBody>
      </p:sp>
      <p:sp>
        <p:nvSpPr>
          <p:cNvPr id="5" name="Content Placeholder 4"/>
          <p:cNvSpPr>
            <a:spLocks noGrp="1"/>
          </p:cNvSpPr>
          <p:nvPr>
            <p:ph idx="1"/>
          </p:nvPr>
        </p:nvSpPr>
        <p:spPr/>
        <p:txBody>
          <a:bodyPr/>
          <a:lstStyle/>
          <a:p>
            <a:r>
              <a:rPr lang="en-US" dirty="0"/>
              <a:t>Mixed,     SSB,     CW,   RTTY (Now DIGITAL)</a:t>
            </a:r>
          </a:p>
          <a:p>
            <a:r>
              <a:rPr lang="en-US" dirty="0"/>
              <a:t>Endorsements</a:t>
            </a:r>
          </a:p>
          <a:p>
            <a:r>
              <a:rPr lang="en-US" dirty="0"/>
              <a:t>5-Band DXCC </a:t>
            </a:r>
          </a:p>
          <a:p>
            <a:r>
              <a:rPr lang="en-US" dirty="0"/>
              <a:t>DXCC Honor Roll  (331/340)</a:t>
            </a:r>
          </a:p>
          <a:p>
            <a:r>
              <a:rPr lang="en-US" dirty="0"/>
              <a:t>DXCC #1 Honor Roll</a:t>
            </a:r>
          </a:p>
          <a:p>
            <a:r>
              <a:rPr lang="en-US" dirty="0"/>
              <a:t>DXCC Challenge</a:t>
            </a:r>
          </a:p>
          <a:p>
            <a:r>
              <a:rPr lang="en-US" dirty="0"/>
              <a:t>QRP DXCC</a:t>
            </a:r>
          </a:p>
          <a:p>
            <a:r>
              <a:rPr lang="en-US" dirty="0"/>
              <a:t>Satellite DXCC</a:t>
            </a:r>
          </a:p>
          <a:p>
            <a:r>
              <a:rPr lang="en-US" dirty="0"/>
              <a:t>Toda:   337/352</a:t>
            </a:r>
          </a:p>
          <a:p>
            <a:endParaRPr lang="en-US" dirty="0"/>
          </a:p>
        </p:txBody>
      </p:sp>
    </p:spTree>
    <p:extLst>
      <p:ext uri="{BB962C8B-B14F-4D97-AF65-F5344CB8AC3E}">
        <p14:creationId xmlns:p14="http://schemas.microsoft.com/office/powerpoint/2010/main" val="10725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293028"/>
          </a:xfrm>
        </p:spPr>
        <p:txBody>
          <a:bodyPr/>
          <a:lstStyle/>
          <a:p>
            <a:r>
              <a:rPr lang="en-US" dirty="0"/>
              <a:t>MY LONGTIME  DXCC JOURNEY</a:t>
            </a:r>
          </a:p>
        </p:txBody>
      </p:sp>
      <p:sp>
        <p:nvSpPr>
          <p:cNvPr id="3" name="Content Placeholder 2"/>
          <p:cNvSpPr>
            <a:spLocks noGrp="1"/>
          </p:cNvSpPr>
          <p:nvPr>
            <p:ph idx="1"/>
          </p:nvPr>
        </p:nvSpPr>
        <p:spPr/>
        <p:txBody>
          <a:bodyPr/>
          <a:lstStyle/>
          <a:p>
            <a:r>
              <a:rPr lang="en-US" dirty="0"/>
              <a:t>1971:                        STARTED TRACKING &amp; QSL  GATHERING</a:t>
            </a:r>
          </a:p>
          <a:p>
            <a:endParaRPr lang="en-US" dirty="0"/>
          </a:p>
          <a:p>
            <a:r>
              <a:rPr lang="en-US" dirty="0"/>
              <a:t>MARCH 18, 1974:    DXCC # 14,174</a:t>
            </a:r>
          </a:p>
          <a:p>
            <a:endParaRPr lang="en-US" dirty="0"/>
          </a:p>
          <a:p>
            <a:r>
              <a:rPr lang="en-US" dirty="0"/>
              <a:t>JULY 9, 1985:            5 BAND DXCC  # 1914   </a:t>
            </a:r>
          </a:p>
          <a:p>
            <a:endParaRPr lang="en-US" dirty="0"/>
          </a:p>
          <a:p>
            <a:r>
              <a:rPr lang="en-US" dirty="0"/>
              <a:t>1989                          HONOR ROLE</a:t>
            </a:r>
          </a:p>
          <a:p>
            <a:pPr marL="0" indent="0">
              <a:buNone/>
            </a:pPr>
            <a:endParaRPr lang="en-US" dirty="0"/>
          </a:p>
          <a:p>
            <a:r>
              <a:rPr lang="en-US" dirty="0"/>
              <a:t>FEB 2002                   QRP DXCC</a:t>
            </a:r>
          </a:p>
          <a:p>
            <a:endParaRPr lang="en-US" dirty="0"/>
          </a:p>
          <a:p>
            <a:pPr marL="0" indent="0">
              <a:buNone/>
            </a:pPr>
            <a:endParaRPr lang="en-US" dirty="0"/>
          </a:p>
        </p:txBody>
      </p:sp>
    </p:spTree>
    <p:extLst>
      <p:ext uri="{BB962C8B-B14F-4D97-AF65-F5344CB8AC3E}">
        <p14:creationId xmlns:p14="http://schemas.microsoft.com/office/powerpoint/2010/main" val="2355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AD25-43AD-FB08-6CA9-662FF1B8D43C}"/>
              </a:ext>
            </a:extLst>
          </p:cNvPr>
          <p:cNvSpPr>
            <a:spLocks noGrp="1"/>
          </p:cNvSpPr>
          <p:nvPr>
            <p:ph type="title"/>
          </p:nvPr>
        </p:nvSpPr>
        <p:spPr>
          <a:xfrm>
            <a:off x="304800" y="609600"/>
            <a:ext cx="8610600" cy="1293028"/>
          </a:xfrm>
        </p:spPr>
        <p:txBody>
          <a:bodyPr/>
          <a:lstStyle/>
          <a:p>
            <a:r>
              <a:rPr lang="en-US" dirty="0"/>
              <a:t>LOTW DXCC SUMMARY</a:t>
            </a:r>
          </a:p>
        </p:txBody>
      </p:sp>
      <p:pic>
        <p:nvPicPr>
          <p:cNvPr id="5" name="Content Placeholder 4" descr="Table&#10;&#10;Description automatically generated">
            <a:extLst>
              <a:ext uri="{FF2B5EF4-FFF2-40B4-BE49-F238E27FC236}">
                <a16:creationId xmlns:a16="http://schemas.microsoft.com/office/drawing/2014/main" id="{CF19DD8F-AE5B-64E9-261B-2CB158943F42}"/>
              </a:ext>
            </a:extLst>
          </p:cNvPr>
          <p:cNvPicPr>
            <a:picLocks noGrp="1" noChangeAspect="1"/>
          </p:cNvPicPr>
          <p:nvPr>
            <p:ph idx="1"/>
          </p:nvPr>
        </p:nvPicPr>
        <p:blipFill>
          <a:blip r:embed="rId3"/>
          <a:stretch>
            <a:fillRect/>
          </a:stretch>
        </p:blipFill>
        <p:spPr>
          <a:xfrm>
            <a:off x="3861280" y="1981200"/>
            <a:ext cx="4469440" cy="4724400"/>
          </a:xfrm>
        </p:spPr>
      </p:pic>
    </p:spTree>
    <p:extLst>
      <p:ext uri="{BB962C8B-B14F-4D97-AF65-F5344CB8AC3E}">
        <p14:creationId xmlns:p14="http://schemas.microsoft.com/office/powerpoint/2010/main" val="376639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09452" y="-36443"/>
            <a:ext cx="6172200" cy="1293028"/>
          </a:xfrm>
        </p:spPr>
        <p:txBody>
          <a:bodyPr/>
          <a:lstStyle/>
          <a:p>
            <a:r>
              <a:rPr lang="en-US" dirty="0"/>
              <a:t>My Favorites </a:t>
            </a:r>
          </a:p>
        </p:txBody>
      </p:sp>
      <p:pic>
        <p:nvPicPr>
          <p:cNvPr id="7" name="Content Placeholder 6"/>
          <p:cNvPicPr>
            <a:picLocks noGrp="1" noChangeAspect="1"/>
          </p:cNvPicPr>
          <p:nvPr>
            <p:ph idx="1"/>
          </p:nvPr>
        </p:nvPicPr>
        <p:blipFill>
          <a:blip r:embed="rId2"/>
          <a:stretch>
            <a:fillRect/>
          </a:stretch>
        </p:blipFill>
        <p:spPr>
          <a:xfrm>
            <a:off x="2362200" y="914400"/>
            <a:ext cx="5929313" cy="5929313"/>
          </a:xfrm>
        </p:spPr>
      </p:pic>
    </p:spTree>
    <p:extLst>
      <p:ext uri="{BB962C8B-B14F-4D97-AF65-F5344CB8AC3E}">
        <p14:creationId xmlns:p14="http://schemas.microsoft.com/office/powerpoint/2010/main" val="279239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rot="5400000">
            <a:off x="2667000" y="1066800"/>
            <a:ext cx="6507163" cy="6507163"/>
          </a:xfrm>
        </p:spPr>
      </p:pic>
    </p:spTree>
    <p:extLst>
      <p:ext uri="{BB962C8B-B14F-4D97-AF65-F5344CB8AC3E}">
        <p14:creationId xmlns:p14="http://schemas.microsoft.com/office/powerpoint/2010/main" val="1948334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p>
        </p:txBody>
      </p:sp>
      <p:pic>
        <p:nvPicPr>
          <p:cNvPr id="6" name="Content Placeholder 5"/>
          <p:cNvPicPr>
            <a:picLocks noGrp="1" noChangeAspect="1"/>
          </p:cNvPicPr>
          <p:nvPr>
            <p:ph idx="1"/>
          </p:nvPr>
        </p:nvPicPr>
        <p:blipFill>
          <a:blip r:embed="rId2"/>
          <a:stretch>
            <a:fillRect/>
          </a:stretch>
        </p:blipFill>
        <p:spPr>
          <a:xfrm rot="5400000">
            <a:off x="2209800" y="1410887"/>
            <a:ext cx="6629401" cy="6629401"/>
          </a:xfrm>
        </p:spPr>
      </p:pic>
    </p:spTree>
    <p:extLst>
      <p:ext uri="{BB962C8B-B14F-4D97-AF65-F5344CB8AC3E}">
        <p14:creationId xmlns:p14="http://schemas.microsoft.com/office/powerpoint/2010/main" val="41904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5181600" cy="1293028"/>
          </a:xfrm>
        </p:spPr>
        <p:txBody>
          <a:bodyPr/>
          <a:lstStyle/>
          <a:p>
            <a:r>
              <a:rPr lang="en-US" dirty="0"/>
              <a:t>DXCC HISTORY</a:t>
            </a:r>
          </a:p>
        </p:txBody>
      </p:sp>
      <p:sp>
        <p:nvSpPr>
          <p:cNvPr id="3" name="Content Placeholder 2"/>
          <p:cNvSpPr>
            <a:spLocks noGrp="1"/>
          </p:cNvSpPr>
          <p:nvPr>
            <p:ph idx="1"/>
          </p:nvPr>
        </p:nvSpPr>
        <p:spPr>
          <a:xfrm>
            <a:off x="609600" y="2194560"/>
            <a:ext cx="11201400" cy="4663440"/>
          </a:xfrm>
        </p:spPr>
        <p:txBody>
          <a:bodyPr/>
          <a:lstStyle/>
          <a:p>
            <a:r>
              <a:rPr lang="en-US" dirty="0"/>
              <a:t>Clinton B. </a:t>
            </a:r>
            <a:r>
              <a:rPr lang="en-US" dirty="0" err="1"/>
              <a:t>DeSoto</a:t>
            </a:r>
            <a:r>
              <a:rPr lang="en-US" dirty="0"/>
              <a:t> – ARRL</a:t>
            </a:r>
          </a:p>
          <a:p>
            <a:endParaRPr lang="en-US" dirty="0"/>
          </a:p>
          <a:p>
            <a:r>
              <a:rPr lang="en-US" dirty="0"/>
              <a:t>The basic rule is simple and direct:  Each discrete geographical or political entity is considered to be a country.</a:t>
            </a:r>
          </a:p>
          <a:p>
            <a:endParaRPr lang="en-US" dirty="0"/>
          </a:p>
          <a:p>
            <a:r>
              <a:rPr lang="en-US" dirty="0"/>
              <a:t>Criteria established in 1935, first award in 1937.</a:t>
            </a:r>
          </a:p>
          <a:p>
            <a:endParaRPr lang="en-US" dirty="0"/>
          </a:p>
          <a:p>
            <a:r>
              <a:rPr lang="en-US" dirty="0"/>
              <a:t>Amateur Radio halted during WW II.   Returned to the air November 1945.</a:t>
            </a:r>
          </a:p>
          <a:p>
            <a:pPr marL="0" indent="0">
              <a:buNone/>
            </a:pPr>
            <a:endParaRPr lang="en-US" dirty="0"/>
          </a:p>
          <a:p>
            <a:r>
              <a:rPr lang="en-US" dirty="0"/>
              <a:t>SINCE 1945, “TEN’S OF THOUSAND’S” DXCC AWARDS HAVE BEEN GRANTED.</a:t>
            </a:r>
          </a:p>
          <a:p>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432321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10600" cy="1293028"/>
          </a:xfrm>
        </p:spPr>
        <p:txBody>
          <a:bodyPr/>
          <a:lstStyle/>
          <a:p>
            <a:r>
              <a:rPr lang="en-US" dirty="0"/>
              <a:t>Criteria highlights</a:t>
            </a:r>
          </a:p>
        </p:txBody>
      </p:sp>
      <p:sp>
        <p:nvSpPr>
          <p:cNvPr id="5" name="Content Placeholder 4"/>
          <p:cNvSpPr>
            <a:spLocks noGrp="1"/>
          </p:cNvSpPr>
          <p:nvPr>
            <p:ph idx="1"/>
          </p:nvPr>
        </p:nvSpPr>
        <p:spPr>
          <a:xfrm>
            <a:off x="3657600" y="1981200"/>
            <a:ext cx="10820400" cy="4953000"/>
          </a:xfrm>
        </p:spPr>
        <p:txBody>
          <a:bodyPr/>
          <a:lstStyle/>
          <a:p>
            <a:r>
              <a:rPr lang="en-US" dirty="0"/>
              <a:t>Political Entities</a:t>
            </a:r>
          </a:p>
          <a:p>
            <a:endParaRPr lang="en-US" dirty="0"/>
          </a:p>
          <a:p>
            <a:r>
              <a:rPr lang="en-US" dirty="0"/>
              <a:t>Geographical Entities</a:t>
            </a:r>
          </a:p>
          <a:p>
            <a:endParaRPr lang="en-US" dirty="0"/>
          </a:p>
          <a:p>
            <a:r>
              <a:rPr lang="en-US" dirty="0"/>
              <a:t>Special Areas</a:t>
            </a:r>
          </a:p>
          <a:p>
            <a:endParaRPr lang="en-US" dirty="0"/>
          </a:p>
          <a:p>
            <a:r>
              <a:rPr lang="en-US" dirty="0"/>
              <a:t>Ineligible Areas</a:t>
            </a:r>
          </a:p>
          <a:p>
            <a:endParaRPr lang="en-US" dirty="0"/>
          </a:p>
          <a:p>
            <a:r>
              <a:rPr lang="en-US" dirty="0"/>
              <a:t>Deletion Criteria </a:t>
            </a:r>
          </a:p>
        </p:txBody>
      </p:sp>
    </p:spTree>
    <p:extLst>
      <p:ext uri="{BB962C8B-B14F-4D97-AF65-F5344CB8AC3E}">
        <p14:creationId xmlns:p14="http://schemas.microsoft.com/office/powerpoint/2010/main" val="403991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5181600" cy="1293028"/>
          </a:xfrm>
        </p:spPr>
        <p:txBody>
          <a:bodyPr/>
          <a:lstStyle/>
          <a:p>
            <a:r>
              <a:rPr lang="en-US" dirty="0"/>
              <a:t>EXAMPLE</a:t>
            </a:r>
          </a:p>
        </p:txBody>
      </p:sp>
      <p:sp>
        <p:nvSpPr>
          <p:cNvPr id="3" name="Content Placeholder 2"/>
          <p:cNvSpPr>
            <a:spLocks noGrp="1"/>
          </p:cNvSpPr>
          <p:nvPr>
            <p:ph idx="1"/>
          </p:nvPr>
        </p:nvSpPr>
        <p:spPr/>
        <p:txBody>
          <a:bodyPr/>
          <a:lstStyle/>
          <a:p>
            <a:r>
              <a:rPr lang="en-US" dirty="0"/>
              <a:t>EXAMPLE:  What is an Island?</a:t>
            </a:r>
          </a:p>
          <a:p>
            <a:endParaRPr lang="en-US" dirty="0"/>
          </a:p>
          <a:p>
            <a:r>
              <a:rPr lang="en-US" b="1" dirty="0"/>
              <a:t>Island:</a:t>
            </a:r>
            <a:r>
              <a:rPr lang="en-US" dirty="0"/>
              <a:t> A naturally formed area of land surrounded by water, the surface of which is above water at high tide. For the purposes of this award, it must consist of connected land, of which at least two surface points must be separated from each other by not less than 100 meters measured in a straight line from point to point. All of the connected land must be above the high tide mark, as demonstrated on a chart of sufficient scale. For the purposes of this award, any island, reef, or rocks of less than this size shall not be considered in the application of the water separation criteria described in Part 2 of the criteria. </a:t>
            </a:r>
          </a:p>
        </p:txBody>
      </p:sp>
    </p:spTree>
    <p:extLst>
      <p:ext uri="{BB962C8B-B14F-4D97-AF65-F5344CB8AC3E}">
        <p14:creationId xmlns:p14="http://schemas.microsoft.com/office/powerpoint/2010/main" val="235993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7772400" cy="1293028"/>
          </a:xfrm>
        </p:spPr>
        <p:txBody>
          <a:bodyPr/>
          <a:lstStyle/>
          <a:p>
            <a:r>
              <a:rPr lang="en-US" dirty="0"/>
              <a:t>more CRITERIA RESULTS</a:t>
            </a:r>
          </a:p>
        </p:txBody>
      </p:sp>
      <p:sp>
        <p:nvSpPr>
          <p:cNvPr id="3" name="Content Placeholder 2"/>
          <p:cNvSpPr>
            <a:spLocks noGrp="1"/>
          </p:cNvSpPr>
          <p:nvPr>
            <p:ph idx="1"/>
          </p:nvPr>
        </p:nvSpPr>
        <p:spPr>
          <a:xfrm>
            <a:off x="3048000" y="2065283"/>
            <a:ext cx="10820400" cy="4024125"/>
          </a:xfrm>
        </p:spPr>
        <p:txBody>
          <a:bodyPr/>
          <a:lstStyle/>
          <a:p>
            <a:r>
              <a:rPr lang="en-US" dirty="0"/>
              <a:t>Kure (KH7K), MIDWAY (KH4), AND HAWAI (KH6).</a:t>
            </a:r>
          </a:p>
          <a:p>
            <a:endParaRPr lang="en-US" dirty="0"/>
          </a:p>
          <a:p>
            <a:r>
              <a:rPr lang="en-US" dirty="0"/>
              <a:t>East Germany</a:t>
            </a:r>
          </a:p>
          <a:p>
            <a:endParaRPr lang="en-US" dirty="0"/>
          </a:p>
          <a:p>
            <a:r>
              <a:rPr lang="en-US" dirty="0"/>
              <a:t>Singapore  and Hong Kong</a:t>
            </a:r>
          </a:p>
          <a:p>
            <a:endParaRPr lang="en-US" dirty="0"/>
          </a:p>
          <a:p>
            <a:r>
              <a:rPr lang="en-US" dirty="0"/>
              <a:t>St. Pierre &amp; Miquelon</a:t>
            </a:r>
          </a:p>
          <a:p>
            <a:endParaRPr lang="en-US" dirty="0"/>
          </a:p>
          <a:p>
            <a:r>
              <a:rPr lang="en-US" dirty="0"/>
              <a:t>Kingman Reef and  Palmyra islands.</a:t>
            </a:r>
          </a:p>
          <a:p>
            <a:endParaRPr lang="en-US" dirty="0"/>
          </a:p>
          <a:p>
            <a:endParaRPr lang="en-US" dirty="0"/>
          </a:p>
        </p:txBody>
      </p:sp>
    </p:spTree>
    <p:extLst>
      <p:ext uri="{BB962C8B-B14F-4D97-AF65-F5344CB8AC3E}">
        <p14:creationId xmlns:p14="http://schemas.microsoft.com/office/powerpoint/2010/main" val="407526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62100" y="-152400"/>
            <a:ext cx="8610600" cy="1293028"/>
          </a:xfrm>
        </p:spPr>
        <p:txBody>
          <a:bodyPr/>
          <a:lstStyle/>
          <a:p>
            <a:r>
              <a:rPr lang="en-US" dirty="0"/>
              <a:t>SCARBORROUGH REEF</a:t>
            </a:r>
          </a:p>
        </p:txBody>
      </p:sp>
      <p:pic>
        <p:nvPicPr>
          <p:cNvPr id="6" name="Content Placeholder 5"/>
          <p:cNvPicPr>
            <a:picLocks noGrp="1" noChangeAspect="1"/>
          </p:cNvPicPr>
          <p:nvPr>
            <p:ph idx="1"/>
          </p:nvPr>
        </p:nvPicPr>
        <p:blipFill>
          <a:blip r:embed="rId2"/>
          <a:stretch>
            <a:fillRect/>
          </a:stretch>
        </p:blipFill>
        <p:spPr>
          <a:xfrm>
            <a:off x="1787387" y="1295400"/>
            <a:ext cx="8382000" cy="4648199"/>
          </a:xfrm>
        </p:spPr>
      </p:pic>
    </p:spTree>
    <p:extLst>
      <p:ext uri="{BB962C8B-B14F-4D97-AF65-F5344CB8AC3E}">
        <p14:creationId xmlns:p14="http://schemas.microsoft.com/office/powerpoint/2010/main" val="259798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0"/>
            <a:ext cx="8610600" cy="1293028"/>
          </a:xfrm>
        </p:spPr>
        <p:txBody>
          <a:bodyPr/>
          <a:lstStyle/>
          <a:p>
            <a:r>
              <a:rPr lang="en-US" dirty="0"/>
              <a:t>ARE DX-</a:t>
            </a:r>
            <a:r>
              <a:rPr lang="en-US" dirty="0" err="1"/>
              <a:t>ers</a:t>
            </a:r>
            <a:r>
              <a:rPr lang="en-US" dirty="0"/>
              <a:t> really crazy?</a:t>
            </a:r>
          </a:p>
        </p:txBody>
      </p:sp>
      <p:pic>
        <p:nvPicPr>
          <p:cNvPr id="6" name="Content Placeholder 5"/>
          <p:cNvPicPr>
            <a:picLocks noGrp="1" noChangeAspect="1"/>
          </p:cNvPicPr>
          <p:nvPr>
            <p:ph idx="1"/>
          </p:nvPr>
        </p:nvPicPr>
        <p:blipFill>
          <a:blip r:embed="rId2"/>
          <a:stretch>
            <a:fillRect/>
          </a:stretch>
        </p:blipFill>
        <p:spPr>
          <a:xfrm>
            <a:off x="2743200" y="1183757"/>
            <a:ext cx="6721475" cy="5041107"/>
          </a:xfrm>
        </p:spPr>
      </p:pic>
    </p:spTree>
    <p:extLst>
      <p:ext uri="{BB962C8B-B14F-4D97-AF65-F5344CB8AC3E}">
        <p14:creationId xmlns:p14="http://schemas.microsoft.com/office/powerpoint/2010/main" val="386473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293028"/>
          </a:xfrm>
        </p:spPr>
        <p:txBody>
          <a:bodyPr/>
          <a:lstStyle/>
          <a:p>
            <a:r>
              <a:rPr lang="en-US" dirty="0"/>
              <a:t>Yes, they are!</a:t>
            </a:r>
          </a:p>
        </p:txBody>
      </p:sp>
      <p:pic>
        <p:nvPicPr>
          <p:cNvPr id="4" name="Content Placeholder 3"/>
          <p:cNvPicPr>
            <a:picLocks noGrp="1" noChangeAspect="1"/>
          </p:cNvPicPr>
          <p:nvPr>
            <p:ph idx="1"/>
          </p:nvPr>
        </p:nvPicPr>
        <p:blipFill>
          <a:blip r:embed="rId2"/>
          <a:stretch>
            <a:fillRect/>
          </a:stretch>
        </p:blipFill>
        <p:spPr>
          <a:xfrm>
            <a:off x="1722783" y="1219200"/>
            <a:ext cx="7976971" cy="5303838"/>
          </a:xfrm>
        </p:spPr>
      </p:pic>
    </p:spTree>
    <p:extLst>
      <p:ext uri="{BB962C8B-B14F-4D97-AF65-F5344CB8AC3E}">
        <p14:creationId xmlns:p14="http://schemas.microsoft.com/office/powerpoint/2010/main" val="239784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4373"/>
            <a:ext cx="4953000" cy="1293028"/>
          </a:xfrm>
        </p:spPr>
        <p:txBody>
          <a:bodyPr/>
          <a:lstStyle/>
          <a:p>
            <a:r>
              <a:rPr lang="en-US" dirty="0">
                <a:solidFill>
                  <a:srgbClr val="FFFF00"/>
                </a:solidFill>
              </a:rPr>
              <a:t>THE LIST</a:t>
            </a:r>
          </a:p>
        </p:txBody>
      </p:sp>
      <p:sp>
        <p:nvSpPr>
          <p:cNvPr id="3" name="Content Placeholder 2"/>
          <p:cNvSpPr>
            <a:spLocks noGrp="1"/>
          </p:cNvSpPr>
          <p:nvPr>
            <p:ph idx="1"/>
          </p:nvPr>
        </p:nvSpPr>
        <p:spPr>
          <a:xfrm>
            <a:off x="3657600" y="2895600"/>
            <a:ext cx="10820400" cy="4024125"/>
          </a:xfrm>
        </p:spPr>
        <p:txBody>
          <a:bodyPr/>
          <a:lstStyle/>
          <a:p>
            <a:r>
              <a:rPr lang="en-US" dirty="0">
                <a:solidFill>
                  <a:srgbClr val="FFFF00"/>
                </a:solidFill>
              </a:rPr>
              <a:t>63</a:t>
            </a:r>
            <a:r>
              <a:rPr lang="en-US" dirty="0"/>
              <a:t> ENTITIES ARE ON THE </a:t>
            </a:r>
            <a:r>
              <a:rPr lang="en-US" dirty="0">
                <a:solidFill>
                  <a:srgbClr val="FFFF00"/>
                </a:solidFill>
              </a:rPr>
              <a:t>DELETED LIS</a:t>
            </a:r>
          </a:p>
          <a:p>
            <a:endParaRPr lang="en-US" dirty="0">
              <a:solidFill>
                <a:srgbClr val="FFFF00"/>
              </a:solidFill>
            </a:endParaRPr>
          </a:p>
          <a:p>
            <a:r>
              <a:rPr lang="en-US" dirty="0">
                <a:solidFill>
                  <a:srgbClr val="FFFF00"/>
                </a:solidFill>
              </a:rPr>
              <a:t>340 </a:t>
            </a:r>
            <a:r>
              <a:rPr lang="en-US" dirty="0"/>
              <a:t>CURRENTLY </a:t>
            </a:r>
            <a:r>
              <a:rPr lang="en-US" dirty="0">
                <a:solidFill>
                  <a:srgbClr val="FFFF00"/>
                </a:solidFill>
              </a:rPr>
              <a:t>ACTIVE ENTITIES LIST</a:t>
            </a:r>
          </a:p>
        </p:txBody>
      </p:sp>
    </p:spTree>
    <p:extLst>
      <p:ext uri="{BB962C8B-B14F-4D97-AF65-F5344CB8AC3E}">
        <p14:creationId xmlns:p14="http://schemas.microsoft.com/office/powerpoint/2010/main" val="117615927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VaporTrail_16x9</Template>
  <TotalTime>375</TotalTime>
  <Words>377</Words>
  <Application>Microsoft Macintosh PowerPoint</Application>
  <PresentationFormat>Widescreen</PresentationFormat>
  <Paragraphs>71</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Vapor Trail</vt:lpstr>
      <vt:lpstr>Dxcc 0</vt:lpstr>
      <vt:lpstr>DXCC HISTORY</vt:lpstr>
      <vt:lpstr>Criteria highlights</vt:lpstr>
      <vt:lpstr>EXAMPLE</vt:lpstr>
      <vt:lpstr>more CRITERIA RESULTS</vt:lpstr>
      <vt:lpstr>SCARBORROUGH REEF</vt:lpstr>
      <vt:lpstr>ARE DX-ers really crazy?</vt:lpstr>
      <vt:lpstr>Yes, they are!</vt:lpstr>
      <vt:lpstr>THE LIST</vt:lpstr>
      <vt:lpstr>List excerpts</vt:lpstr>
      <vt:lpstr>Dxcc awards        basic dxcc awards       </vt:lpstr>
      <vt:lpstr>MY LONGTIME  DXCC JOURNEY</vt:lpstr>
      <vt:lpstr>LOTW DXCC SUMMARY</vt:lpstr>
      <vt:lpstr>My Favorites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Douglass</dc:creator>
  <cp:lastModifiedBy>Scott Douglass</cp:lastModifiedBy>
  <cp:revision>66</cp:revision>
  <dcterms:created xsi:type="dcterms:W3CDTF">2016-07-03T14:44:16Z</dcterms:created>
  <dcterms:modified xsi:type="dcterms:W3CDTF">2022-06-09T20:02:36Z</dcterms:modified>
</cp:coreProperties>
</file>